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71" r:id="rId2"/>
    <p:sldId id="521" r:id="rId3"/>
    <p:sldId id="527" r:id="rId4"/>
    <p:sldId id="536" r:id="rId5"/>
    <p:sldId id="534" r:id="rId6"/>
    <p:sldId id="535" r:id="rId7"/>
    <p:sldId id="537" r:id="rId8"/>
    <p:sldId id="539" r:id="rId9"/>
    <p:sldId id="541" r:id="rId10"/>
    <p:sldId id="495" r:id="rId11"/>
  </p:sldIdLst>
  <p:sldSz cx="9144000" cy="5715000" type="screen16x10"/>
  <p:notesSz cx="7099300" cy="10234613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Helvetica" pitchFamily="2" charset="0"/>
      <p:regular r:id="rId18"/>
      <p:bold r:id="rId19"/>
      <p:italic r:id="rId20"/>
      <p:boldItalic r:id="rId21"/>
    </p:embeddedFont>
    <p:embeddedFont>
      <p:font typeface="Verdana" panose="020B0604030504040204" pitchFamily="34" charset="0"/>
      <p:regular r:id="rId22"/>
      <p:bold r:id="rId23"/>
      <p:italic r:id="rId24"/>
      <p:boldItalic r:id="rId25"/>
    </p:embeddedFont>
  </p:embeddedFont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7547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5095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42642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90190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377381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852857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328333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803809" algn="l" defTabSz="950953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3" userDrawn="1">
          <p15:clr>
            <a:srgbClr val="A4A3A4"/>
          </p15:clr>
        </p15:guide>
        <p15:guide id="2" orient="horz" pos="3161" userDrawn="1">
          <p15:clr>
            <a:srgbClr val="A4A3A4"/>
          </p15:clr>
        </p15:guide>
        <p15:guide id="3" orient="horz" pos="2367" userDrawn="1">
          <p15:clr>
            <a:srgbClr val="A4A3A4"/>
          </p15:clr>
        </p15:guide>
        <p15:guide id="4" orient="horz" pos="3426" userDrawn="1">
          <p15:clr>
            <a:srgbClr val="A4A3A4"/>
          </p15:clr>
        </p15:guide>
        <p15:guide id="5" orient="horz" pos="1536" userDrawn="1">
          <p15:clr>
            <a:srgbClr val="A4A3A4"/>
          </p15:clr>
        </p15:guide>
        <p15:guide id="6" orient="horz" pos="1271" userDrawn="1">
          <p15:clr>
            <a:srgbClr val="A4A3A4"/>
          </p15:clr>
        </p15:guide>
        <p15:guide id="7" orient="horz" pos="3313" userDrawn="1">
          <p15:clr>
            <a:srgbClr val="A4A3A4"/>
          </p15:clr>
        </p15:guide>
        <p15:guide id="8" orient="horz" pos="1649" userDrawn="1">
          <p15:clr>
            <a:srgbClr val="A4A3A4"/>
          </p15:clr>
        </p15:guide>
        <p15:guide id="9" orient="horz" userDrawn="1">
          <p15:clr>
            <a:srgbClr val="A4A3A4"/>
          </p15:clr>
        </p15:guide>
        <p15:guide id="10" orient="horz" pos="213" userDrawn="1">
          <p15:clr>
            <a:srgbClr val="A4A3A4"/>
          </p15:clr>
        </p15:guide>
        <p15:guide id="11" orient="horz" pos="2821" userDrawn="1">
          <p15:clr>
            <a:srgbClr val="A4A3A4"/>
          </p15:clr>
        </p15:guide>
        <p15:guide id="12" pos="1746" userDrawn="1">
          <p15:clr>
            <a:srgbClr val="A4A3A4"/>
          </p15:clr>
        </p15:guide>
        <p15:guide id="13" pos="5375" userDrawn="1">
          <p15:clr>
            <a:srgbClr val="A4A3A4"/>
          </p15:clr>
        </p15:guide>
        <p15:guide id="14" pos="385" userDrawn="1">
          <p15:clr>
            <a:srgbClr val="A4A3A4"/>
          </p15:clr>
        </p15:guide>
        <p15:guide id="15" pos="2880" userDrawn="1">
          <p15:clr>
            <a:srgbClr val="A4A3A4"/>
          </p15:clr>
        </p15:guide>
        <p15:guide id="16" pos="2699" userDrawn="1">
          <p15:clr>
            <a:srgbClr val="A4A3A4"/>
          </p15:clr>
        </p15:guide>
        <p15:guide id="17" pos="3061" userDrawn="1">
          <p15:clr>
            <a:srgbClr val="A4A3A4"/>
          </p15:clr>
        </p15:guide>
        <p15:guide id="18" pos="13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C8C"/>
    <a:srgbClr val="BCE1FC"/>
    <a:srgbClr val="FF6451"/>
    <a:srgbClr val="14468C"/>
    <a:srgbClr val="050E21"/>
    <a:srgbClr val="195096"/>
    <a:srgbClr val="0A1E46"/>
    <a:srgbClr val="3278DC"/>
    <a:srgbClr val="A0AAB4"/>
    <a:srgbClr val="AA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914" autoAdjust="0"/>
    <p:restoredTop sz="89109" autoAdjust="0"/>
  </p:normalViewPr>
  <p:slideViewPr>
    <p:cSldViewPr snapToObjects="1">
      <p:cViewPr varScale="1">
        <p:scale>
          <a:sx n="275" d="100"/>
          <a:sy n="275" d="100"/>
        </p:scale>
        <p:origin x="1896" y="160"/>
      </p:cViewPr>
      <p:guideLst>
        <p:guide orient="horz" pos="743"/>
        <p:guide orient="horz" pos="3161"/>
        <p:guide orient="horz" pos="2367"/>
        <p:guide orient="horz" pos="3426"/>
        <p:guide orient="horz" pos="1536"/>
        <p:guide orient="horz" pos="1271"/>
        <p:guide orient="horz" pos="3313"/>
        <p:guide orient="horz" pos="1649"/>
        <p:guide orient="horz"/>
        <p:guide orient="horz" pos="213"/>
        <p:guide orient="horz" pos="2821"/>
        <p:guide pos="1746"/>
        <p:guide pos="5375"/>
        <p:guide pos="385"/>
        <p:guide pos="2880"/>
        <p:guide pos="2699"/>
        <p:guide pos="3061"/>
        <p:guide pos="13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Objects="1">
      <p:cViewPr varScale="1">
        <p:scale>
          <a:sx n="79" d="100"/>
          <a:sy n="79" d="100"/>
        </p:scale>
        <p:origin x="-3906" y="-108"/>
      </p:cViewPr>
      <p:guideLst>
        <p:guide orient="horz" pos="3223"/>
        <p:guide pos="2236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32676DCA-960E-4391-BFD1-94775D77449F}" type="datetimeFigureOut">
              <a:rPr lang="de-DE" smtClean="0"/>
              <a:pPr/>
              <a:t>15.11.19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11CBB2D9-B996-4C9F-9718-0BD6CFB127A4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557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294" y="0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79425" y="768350"/>
            <a:ext cx="614045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0" y="4861441"/>
            <a:ext cx="5679440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294" y="9721106"/>
            <a:ext cx="3076363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4D8C3D32-0CEC-4E75-98FF-2FBD233904A7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8406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1pPr>
    <a:lvl2pPr marL="475476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2pPr>
    <a:lvl3pPr marL="950953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3pPr>
    <a:lvl4pPr marL="1426428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4pPr>
    <a:lvl5pPr marL="1901904" algn="l" rtl="0" eaLnBrk="0" fontAlgn="base" hangingPunct="0">
      <a:spcBef>
        <a:spcPct val="30000"/>
      </a:spcBef>
      <a:spcAft>
        <a:spcPct val="0"/>
      </a:spcAft>
      <a:defRPr sz="1248" kern="1200">
        <a:solidFill>
          <a:schemeClr val="tx1"/>
        </a:solidFill>
        <a:latin typeface="Arial" charset="0"/>
        <a:ea typeface="+mn-ea"/>
        <a:cs typeface="+mn-cs"/>
      </a:defRPr>
    </a:lvl5pPr>
    <a:lvl6pPr marL="2377381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6pPr>
    <a:lvl7pPr marL="2852857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7pPr>
    <a:lvl8pPr marL="3328333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8pPr>
    <a:lvl9pPr marL="3803809" algn="l" defTabSz="950953" rtl="0" eaLnBrk="1" latinLnBrk="0" hangingPunct="1">
      <a:defRPr sz="12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79425" y="768350"/>
            <a:ext cx="6140450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D8C3D32-0CEC-4E75-98FF-2FBD233904A7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391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5CE4A87A-7662-874B-9779-C31B2908ED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05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466725" y="3433581"/>
            <a:ext cx="8066091" cy="1368190"/>
          </a:xfrm>
        </p:spPr>
        <p:txBody>
          <a:bodyPr lIns="0" tIns="0" rIns="0" bIns="360000" anchor="b" anchorCtr="0"/>
          <a:lstStyle>
            <a:lvl1pPr algn="ctr">
              <a:lnSpc>
                <a:spcPct val="90000"/>
              </a:lnSpc>
              <a:defRPr sz="2800" b="1" spc="-27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6725" y="4801770"/>
            <a:ext cx="8066089" cy="503656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Bef>
                <a:spcPts val="800"/>
              </a:spcBef>
              <a:buNone/>
              <a:defRPr sz="1600" b="0" spc="267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76582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720CEEC-913C-4940-B141-B6A6A6A9CA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441720"/>
            <a:ext cx="9144000" cy="1224170"/>
          </a:xfrm>
        </p:spPr>
        <p:txBody>
          <a:bodyPr tIns="0" bIns="0" anchor="ctr" anchorCtr="0">
            <a:norm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2145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7242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34220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E8C79BB-BA13-3F44-A96B-2E158E117C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814768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2BD8887-7B55-E041-AAC5-C807DC9611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70875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30388BE6-53DE-8743-AD0E-D1EFB52F66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771776" y="1057275"/>
            <a:ext cx="5761038" cy="1295402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771776" y="2352676"/>
            <a:ext cx="5761038" cy="2952750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20000"/>
              <a:buFont typeface="Calibri" panose="020F0502020204030204" pitchFamily="34" charset="0"/>
              <a:buNone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lang="de-DE" sz="1400" b="0" i="0" kern="1200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marR="0" indent="-268288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marR="0" indent="-266700" algn="l" defTabSz="121917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>
              <a:lnSpc>
                <a:spcPct val="100000"/>
              </a:lnSpc>
              <a:spcBef>
                <a:spcPts val="800"/>
              </a:spcBef>
              <a:buClr>
                <a:srgbClr val="004C92"/>
              </a:buClr>
              <a:buSzPct val="150000"/>
              <a:buFont typeface="Helvetica" pitchFamily="2" charset="0"/>
              <a:buChar char="●"/>
              <a:tabLst/>
              <a:defRPr sz="12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25928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64AE703-049E-544A-9963-92180B4BC0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771776" y="1778000"/>
            <a:ext cx="5761037" cy="3527425"/>
          </a:xfrm>
        </p:spPr>
        <p:txBody>
          <a:bodyPr tIns="0" bIns="0" anchor="t" anchorCtr="0">
            <a:normAutofit/>
          </a:bodyPr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8673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77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A1B4C71-CA4F-8042-96F8-14524E9C95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5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0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96FCA1F-A393-A440-BB17-6B6AB10B5E3A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16"/>
            <a:ext cx="9144000" cy="5715000"/>
          </a:xfrm>
          <a:prstGeom prst="rect">
            <a:avLst/>
          </a:prstGeom>
        </p:spPr>
      </p:pic>
      <p:sp>
        <p:nvSpPr>
          <p:cNvPr id="1030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2771776" y="1057275"/>
            <a:ext cx="5761037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216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1031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71777" y="2352675"/>
            <a:ext cx="5761036" cy="2952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Rectangle 11"/>
          <p:cNvSpPr txBox="1">
            <a:spLocks noChangeArrowheads="1"/>
          </p:cNvSpPr>
          <p:nvPr/>
        </p:nvSpPr>
        <p:spPr>
          <a:xfrm>
            <a:off x="460376" y="5089810"/>
            <a:ext cx="1788829" cy="215616"/>
          </a:xfrm>
          <a:prstGeom prst="rect">
            <a:avLst/>
          </a:prstGeom>
          <a:ln/>
        </p:spPr>
        <p:txBody>
          <a:bodyPr lIns="0" tIns="0" rIns="0" bIns="0" anchor="b" anchorCtr="0"/>
          <a:lstStyle>
            <a:lvl1pPr>
              <a:defRPr/>
            </a:lvl1pPr>
          </a:lstStyle>
          <a:p>
            <a:pPr marL="0" marR="0" lvl="0" indent="0" algn="l" defTabSz="1219170" rtl="0" eaLnBrk="1" fontAlgn="base" latinLnBrk="0" hangingPunct="1">
              <a:lnSpc>
                <a:spcPct val="11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srgbClr val="050E2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© 2019 DEEPSHORE GMBH</a:t>
            </a:r>
          </a:p>
        </p:txBody>
      </p:sp>
      <p:sp>
        <p:nvSpPr>
          <p:cNvPr id="16" name="Rectangle 12"/>
          <p:cNvSpPr txBox="1">
            <a:spLocks noChangeArrowheads="1"/>
          </p:cNvSpPr>
          <p:nvPr/>
        </p:nvSpPr>
        <p:spPr>
          <a:xfrm>
            <a:off x="466725" y="4729760"/>
            <a:ext cx="721067" cy="360050"/>
          </a:xfrm>
          <a:prstGeom prst="rect">
            <a:avLst/>
          </a:prstGeom>
          <a:ln/>
        </p:spPr>
        <p:txBody>
          <a:bodyPr lIns="0" tIns="0" rIns="0" bIns="0" anchor="b" anchorCtr="0"/>
          <a:lstStyle>
            <a:lvl1pPr>
              <a:defRPr/>
            </a:lvl1pPr>
          </a:lstStyle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B8574A-7BCB-4423-98AC-E13A89FEC617}" type="slidenum">
              <a:rPr kumimoji="0" lang="de-DE" sz="1200" b="1" i="0" u="none" strike="noStrike" kern="1200" cap="none" spc="0" normalizeH="0" baseline="0" noProof="0" smtClean="0">
                <a:ln>
                  <a:noFill/>
                </a:ln>
                <a:solidFill>
                  <a:srgbClr val="14468C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1200" b="1" i="0" u="none" strike="noStrike" kern="1200" cap="none" spc="0" normalizeH="0" baseline="0" noProof="0" dirty="0">
              <a:ln>
                <a:noFill/>
              </a:ln>
              <a:solidFill>
                <a:srgbClr val="14468C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9938" name="AutoShape 2" descr="https://wiki.nextevolution.de/download/attachments/8488966/nextevolution%20600px%20transparent.png?version=1&amp;modificationDate=1358951816000&amp;api=v2"/>
          <p:cNvSpPr>
            <a:spLocks noChangeAspect="1" noChangeArrowheads="1"/>
          </p:cNvSpPr>
          <p:nvPr/>
        </p:nvSpPr>
        <p:spPr bwMode="auto">
          <a:xfrm>
            <a:off x="155575" y="-120385"/>
            <a:ext cx="304800" cy="254001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AutoShape 8"/>
          <p:cNvSpPr>
            <a:spLocks noChangeAspect="1" noChangeArrowheads="1" noTextEdit="1"/>
          </p:cNvSpPr>
          <p:nvPr userDrawn="1"/>
        </p:nvSpPr>
        <p:spPr bwMode="auto">
          <a:xfrm>
            <a:off x="2249205" y="3337568"/>
            <a:ext cx="719137" cy="899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grpSp>
        <p:nvGrpSpPr>
          <p:cNvPr id="4" name="Group 7"/>
          <p:cNvGrpSpPr>
            <a:grpSpLocks noChangeAspect="1"/>
          </p:cNvGrpSpPr>
          <p:nvPr userDrawn="1"/>
        </p:nvGrpSpPr>
        <p:grpSpPr bwMode="auto">
          <a:xfrm>
            <a:off x="8847581" y="894000"/>
            <a:ext cx="201078" cy="210000"/>
            <a:chOff x="5537" y="652"/>
            <a:chExt cx="154" cy="193"/>
          </a:xfrm>
        </p:grpSpPr>
        <p:sp>
          <p:nvSpPr>
            <p:cNvPr id="5" name="AutoShape 6">
              <a:hlinkClick r:id="" action="ppaction://hlinkshowjump?jump=nextslide"/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5537" y="652"/>
              <a:ext cx="154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6" name="Rectangle 8"/>
            <p:cNvSpPr>
              <a:spLocks noChangeArrowheads="1"/>
            </p:cNvSpPr>
            <p:nvPr userDrawn="1"/>
          </p:nvSpPr>
          <p:spPr bwMode="auto">
            <a:xfrm>
              <a:off x="5537" y="652"/>
              <a:ext cx="154" cy="19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7" name="Freeform 9">
              <a:hlinkClick r:id="" action="ppaction://hlinkshowjump?jump=nextslide"/>
            </p:cNvPr>
            <p:cNvSpPr>
              <a:spLocks/>
            </p:cNvSpPr>
            <p:nvPr userDrawn="1"/>
          </p:nvSpPr>
          <p:spPr bwMode="auto">
            <a:xfrm>
              <a:off x="5576" y="671"/>
              <a:ext cx="77" cy="155"/>
            </a:xfrm>
            <a:custGeom>
              <a:avLst/>
              <a:gdLst>
                <a:gd name="T0" fmla="*/ 0 w 6468"/>
                <a:gd name="T1" fmla="*/ 0 h 12815"/>
                <a:gd name="T2" fmla="*/ 6468 w 6468"/>
                <a:gd name="T3" fmla="*/ 6408 h 12815"/>
                <a:gd name="T4" fmla="*/ 0 w 6468"/>
                <a:gd name="T5" fmla="*/ 12815 h 12815"/>
                <a:gd name="T6" fmla="*/ 0 w 6468"/>
                <a:gd name="T7" fmla="*/ 10549 h 12815"/>
                <a:gd name="T8" fmla="*/ 4181 w 6468"/>
                <a:gd name="T9" fmla="*/ 6408 h 12815"/>
                <a:gd name="T10" fmla="*/ 0 w 6468"/>
                <a:gd name="T11" fmla="*/ 2266 h 12815"/>
                <a:gd name="T12" fmla="*/ 0 w 6468"/>
                <a:gd name="T13" fmla="*/ 0 h 128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8" h="12815">
                  <a:moveTo>
                    <a:pt x="0" y="0"/>
                  </a:moveTo>
                  <a:lnTo>
                    <a:pt x="6468" y="6408"/>
                  </a:lnTo>
                  <a:lnTo>
                    <a:pt x="0" y="12815"/>
                  </a:lnTo>
                  <a:lnTo>
                    <a:pt x="0" y="10549"/>
                  </a:lnTo>
                  <a:lnTo>
                    <a:pt x="4181" y="6408"/>
                  </a:lnTo>
                  <a:lnTo>
                    <a:pt x="0" y="2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grpSp>
        <p:nvGrpSpPr>
          <p:cNvPr id="8" name="Group 14"/>
          <p:cNvGrpSpPr>
            <a:grpSpLocks noChangeAspect="1"/>
          </p:cNvGrpSpPr>
          <p:nvPr userDrawn="1"/>
        </p:nvGrpSpPr>
        <p:grpSpPr bwMode="auto">
          <a:xfrm>
            <a:off x="8604562" y="894001"/>
            <a:ext cx="201613" cy="209021"/>
            <a:chOff x="5420" y="679"/>
            <a:chExt cx="127" cy="158"/>
          </a:xfrm>
        </p:grpSpPr>
        <p:sp>
          <p:nvSpPr>
            <p:cNvPr id="9" name="AutoShape 13">
              <a:hlinkClick r:id="" action="ppaction://hlinkshowjump?jump=previousslide"/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5420" y="679"/>
              <a:ext cx="127" cy="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0" name="Rectangle 15"/>
            <p:cNvSpPr>
              <a:spLocks noChangeArrowheads="1"/>
            </p:cNvSpPr>
            <p:nvPr userDrawn="1"/>
          </p:nvSpPr>
          <p:spPr bwMode="auto">
            <a:xfrm>
              <a:off x="5420" y="679"/>
              <a:ext cx="127" cy="15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1" name="Freeform 16">
              <a:hlinkClick r:id="" action="ppaction://hlinkshowjump?jump=previousslide"/>
            </p:cNvPr>
            <p:cNvSpPr>
              <a:spLocks/>
            </p:cNvSpPr>
            <p:nvPr userDrawn="1"/>
          </p:nvSpPr>
          <p:spPr bwMode="auto">
            <a:xfrm>
              <a:off x="5452" y="695"/>
              <a:ext cx="63" cy="126"/>
            </a:xfrm>
            <a:custGeom>
              <a:avLst/>
              <a:gdLst>
                <a:gd name="T0" fmla="*/ 6413 w 6413"/>
                <a:gd name="T1" fmla="*/ 0 h 12892"/>
                <a:gd name="T2" fmla="*/ 0 w 6413"/>
                <a:gd name="T3" fmla="*/ 6446 h 12892"/>
                <a:gd name="T4" fmla="*/ 6413 w 6413"/>
                <a:gd name="T5" fmla="*/ 12892 h 12892"/>
                <a:gd name="T6" fmla="*/ 6413 w 6413"/>
                <a:gd name="T7" fmla="*/ 10613 h 12892"/>
                <a:gd name="T8" fmla="*/ 2268 w 6413"/>
                <a:gd name="T9" fmla="*/ 6446 h 12892"/>
                <a:gd name="T10" fmla="*/ 6413 w 6413"/>
                <a:gd name="T11" fmla="*/ 2279 h 12892"/>
                <a:gd name="T12" fmla="*/ 6413 w 6413"/>
                <a:gd name="T13" fmla="*/ 0 h 12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13" h="12892">
                  <a:moveTo>
                    <a:pt x="6413" y="0"/>
                  </a:moveTo>
                  <a:lnTo>
                    <a:pt x="0" y="6446"/>
                  </a:lnTo>
                  <a:lnTo>
                    <a:pt x="6413" y="12892"/>
                  </a:lnTo>
                  <a:lnTo>
                    <a:pt x="6413" y="10613"/>
                  </a:lnTo>
                  <a:lnTo>
                    <a:pt x="2268" y="6446"/>
                  </a:lnTo>
                  <a:lnTo>
                    <a:pt x="6413" y="2279"/>
                  </a:lnTo>
                  <a:lnTo>
                    <a:pt x="64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33" r:id="rId2"/>
    <p:sldLayoutId id="2147483737" r:id="rId3"/>
    <p:sldLayoutId id="2147483745" r:id="rId4"/>
    <p:sldLayoutId id="2147483744" r:id="rId5"/>
    <p:sldLayoutId id="2147483746" r:id="rId6"/>
    <p:sldLayoutId id="2147483747" r:id="rId7"/>
    <p:sldLayoutId id="2147483738" r:id="rId8"/>
    <p:sldLayoutId id="2147483749" r:id="rId9"/>
    <p:sldLayoutId id="2147483748" r:id="rId10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0A3C8C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4C92"/>
          </a:solidFill>
          <a:latin typeface="Arial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20000"/>
        <a:buFont typeface="Calibri" panose="020F0502020204030204" pitchFamily="34" charset="0"/>
        <a:buNone/>
        <a:defRPr sz="1400" baseline="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266700" indent="-26670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4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534988" indent="-268288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801688" indent="-266700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069975" indent="-268288" algn="l" rtl="0" eaLnBrk="1" fontAlgn="base" hangingPunct="1">
        <a:lnSpc>
          <a:spcPct val="100000"/>
        </a:lnSpc>
        <a:spcBef>
          <a:spcPts val="800"/>
        </a:spcBef>
        <a:spcAft>
          <a:spcPct val="0"/>
        </a:spcAft>
        <a:buClr>
          <a:srgbClr val="0A3C8C"/>
        </a:buClr>
        <a:buSzPct val="150000"/>
        <a:buFont typeface="Helvetica" pitchFamily="2" charset="0"/>
        <a:buChar char="●"/>
        <a:tabLst/>
        <a:defRPr sz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3352716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6pPr>
      <a:lvl7pPr marL="3962301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7pPr>
      <a:lvl8pPr marL="4571886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8pPr>
      <a:lvl9pPr marL="5181470" indent="-304792" algn="l" rtl="0" eaLnBrk="1" fontAlgn="base" hangingPunct="1">
        <a:spcBef>
          <a:spcPct val="20000"/>
        </a:spcBef>
        <a:spcAft>
          <a:spcPct val="0"/>
        </a:spcAft>
        <a:buChar char="»"/>
        <a:defRPr sz="1867">
          <a:solidFill>
            <a:srgbClr val="004C92"/>
          </a:solidFill>
          <a:latin typeface="+mn-lt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0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orient="horz" pos="3342" userDrawn="1">
          <p15:clr>
            <a:srgbClr val="F26B43"/>
          </p15:clr>
        </p15:guide>
        <p15:guide id="4" pos="294" userDrawn="1">
          <p15:clr>
            <a:srgbClr val="F26B43"/>
          </p15:clr>
        </p15:guide>
        <p15:guide id="5" pos="1746" userDrawn="1">
          <p15:clr>
            <a:srgbClr val="F26B43"/>
          </p15:clr>
        </p15:guide>
        <p15:guide id="6" pos="5375" userDrawn="1">
          <p15:clr>
            <a:srgbClr val="F26B43"/>
          </p15:clr>
        </p15:guide>
        <p15:guide id="7" orient="horz" pos="1482" userDrawn="1">
          <p15:clr>
            <a:srgbClr val="F26B43"/>
          </p15:clr>
        </p15:guide>
        <p15:guide id="8" orient="horz" pos="666" userDrawn="1">
          <p15:clr>
            <a:srgbClr val="F26B43"/>
          </p15:clr>
        </p15:guide>
        <p15:guide id="9" orient="horz" pos="1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prophet/" TargetMode="External"/><Relationship Id="rId2" Type="http://schemas.openxmlformats.org/officeDocument/2006/relationships/hyperlink" Target="https://mc-stan.org/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peerj.com/preprints/319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Forecasting</a:t>
            </a:r>
            <a:r>
              <a:rPr lang="de-DE" dirty="0"/>
              <a:t> mit Facebook Prophet</a:t>
            </a:r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malte.groth@deepshore.de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2771750" y="1705340"/>
            <a:ext cx="38165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241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86CD89-439C-2346-8F13-A8BE9C864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Vielen Dank.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3275820" y="2416158"/>
            <a:ext cx="25923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3056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Agenda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Allgemeines zu </a:t>
            </a:r>
            <a:r>
              <a:rPr lang="de-DE" sz="2000" dirty="0" err="1"/>
              <a:t>Forecasting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Forecasting</a:t>
            </a:r>
            <a:r>
              <a:rPr lang="de-DE" sz="2000" dirty="0"/>
              <a:t> mit Facebook Prophet</a:t>
            </a:r>
          </a:p>
        </p:txBody>
      </p:sp>
    </p:spTree>
    <p:extLst>
      <p:ext uri="{BB962C8B-B14F-4D97-AF65-F5344CB8AC3E}">
        <p14:creationId xmlns:p14="http://schemas.microsoft.com/office/powerpoint/2010/main" val="75618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Allgemeines zu </a:t>
            </a:r>
            <a:r>
              <a:rPr lang="de-DE" kern="0" dirty="0" err="1"/>
              <a:t>Forecasting</a:t>
            </a:r>
            <a:endParaRPr lang="de-DE" kern="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„Vergangenheit weiterschreiben“ </a:t>
            </a:r>
            <a:r>
              <a:rPr lang="de-DE" sz="2000" dirty="0">
                <a:sym typeface="Wingdings" pitchFamily="2" charset="2"/>
              </a:rPr>
              <a:t> Zeitreihe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ym typeface="Wingdings" pitchFamily="2" charset="2"/>
              </a:rPr>
              <a:t>„</a:t>
            </a:r>
            <a:r>
              <a:rPr lang="de-DE" sz="2000" dirty="0" err="1">
                <a:sym typeface="Wingdings" pitchFamily="2" charset="2"/>
              </a:rPr>
              <a:t>Prediction</a:t>
            </a:r>
            <a:r>
              <a:rPr lang="de-DE" sz="2000" dirty="0">
                <a:sym typeface="Wingdings" pitchFamily="2" charset="2"/>
              </a:rPr>
              <a:t>“ ist nicht zwangsläufig auf Zeitreihe bezogen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Anwendungsfälle: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 err="1"/>
              <a:t>Ressourcensplanung</a:t>
            </a:r>
            <a:endParaRPr lang="de-DE" sz="1800" dirty="0"/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Performance-Messung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Detektion von Anomalien</a:t>
            </a:r>
          </a:p>
        </p:txBody>
      </p:sp>
    </p:spTree>
    <p:extLst>
      <p:ext uri="{BB962C8B-B14F-4D97-AF65-F5344CB8AC3E}">
        <p14:creationId xmlns:p14="http://schemas.microsoft.com/office/powerpoint/2010/main" val="117821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Warum uns </a:t>
            </a:r>
            <a:r>
              <a:rPr lang="de-DE" kern="0" dirty="0" err="1"/>
              <a:t>Forecasting</a:t>
            </a:r>
            <a:r>
              <a:rPr lang="de-DE" kern="0" dirty="0"/>
              <a:t> interessiert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Forecasting</a:t>
            </a:r>
            <a:r>
              <a:rPr lang="de-DE" sz="2000" dirty="0"/>
              <a:t>-Lösungen für unsere Kunden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Antizipatorisches</a:t>
            </a:r>
            <a:r>
              <a:rPr lang="de-DE" sz="2000" dirty="0"/>
              <a:t> Skalieren von K8s-Ressourcen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Detektion von Anomalien in K8s-Clustern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364414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 err="1"/>
              <a:t>Forecasting</a:t>
            </a:r>
            <a:r>
              <a:rPr lang="de-DE" kern="0" dirty="0"/>
              <a:t>-Methoden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ARMA / ARIMA / SARIMA / SARIMAX</a:t>
            </a: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Kalman-Filter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RNN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Facebook Prophet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98076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Facebook Prophet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Motivation: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Modellierung von Annahmen und Heuristiken in der Regel schwer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Wenige Analysten haben gleichzeitig Domain Knowledge und </a:t>
            </a:r>
            <a:r>
              <a:rPr lang="de-DE" sz="1800" dirty="0" err="1"/>
              <a:t>Forecasting</a:t>
            </a:r>
            <a:r>
              <a:rPr lang="de-DE" sz="1800" dirty="0"/>
              <a:t>-Expertise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Ansatz: Analyst-In-The-Loop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intuitive Modellparameter / „easy </a:t>
            </a:r>
            <a:r>
              <a:rPr lang="de-DE" sz="1800" dirty="0" err="1"/>
              <a:t>to</a:t>
            </a:r>
            <a:r>
              <a:rPr lang="de-DE" sz="1800" dirty="0"/>
              <a:t> tune“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Modell: </a:t>
            </a:r>
            <a:r>
              <a:rPr lang="de-DE" sz="2000" dirty="0" err="1"/>
              <a:t>y</a:t>
            </a:r>
            <a:r>
              <a:rPr lang="de-DE" sz="2000" dirty="0"/>
              <a:t>(t) = </a:t>
            </a:r>
            <a:r>
              <a:rPr lang="de-DE" sz="2000" dirty="0" err="1"/>
              <a:t>g</a:t>
            </a:r>
            <a:r>
              <a:rPr lang="de-DE" sz="2000" dirty="0"/>
              <a:t>(t) + s(t) + h(t) + </a:t>
            </a:r>
            <a:r>
              <a:rPr lang="de-DE" sz="2000" dirty="0" err="1"/>
              <a:t>e</a:t>
            </a:r>
            <a:r>
              <a:rPr lang="de-DE" sz="2000" dirty="0"/>
              <a:t>(t)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 err="1"/>
              <a:t>g</a:t>
            </a:r>
            <a:r>
              <a:rPr lang="de-DE" sz="1800" dirty="0"/>
              <a:t>: </a:t>
            </a:r>
            <a:r>
              <a:rPr lang="de-DE" sz="1800" dirty="0" err="1"/>
              <a:t>trend</a:t>
            </a:r>
            <a:r>
              <a:rPr lang="de-DE" sz="1800" dirty="0"/>
              <a:t>, s: </a:t>
            </a:r>
            <a:r>
              <a:rPr lang="de-DE" sz="1800" dirty="0" err="1"/>
              <a:t>seasonality</a:t>
            </a:r>
            <a:r>
              <a:rPr lang="de-DE" sz="1800" dirty="0"/>
              <a:t>, h: </a:t>
            </a:r>
            <a:r>
              <a:rPr lang="de-DE" sz="1800" dirty="0" err="1"/>
              <a:t>holidays</a:t>
            </a:r>
            <a:r>
              <a:rPr lang="de-DE" sz="1800" dirty="0"/>
              <a:t>, </a:t>
            </a:r>
            <a:r>
              <a:rPr lang="de-DE" sz="1800" dirty="0" err="1"/>
              <a:t>e</a:t>
            </a:r>
            <a:r>
              <a:rPr lang="de-DE" sz="1800" dirty="0"/>
              <a:t>: </a:t>
            </a:r>
            <a:r>
              <a:rPr lang="de-DE" sz="1800" dirty="0" err="1"/>
              <a:t>error</a:t>
            </a:r>
            <a:endParaRPr lang="de-DE" sz="1800" dirty="0"/>
          </a:p>
          <a:p>
            <a:pPr marL="877888" lvl="2" indent="-342900">
              <a:buFont typeface="Arial" panose="020B0604020202020204" pitchFamily="34" charset="0"/>
              <a:buChar char="•"/>
            </a:pPr>
            <a:r>
              <a:rPr lang="de-DE" sz="1800" dirty="0"/>
              <a:t>Fitting mit Stan (L-BFGS)</a:t>
            </a:r>
          </a:p>
          <a:p>
            <a:pPr marL="877888" lvl="2" indent="-342900">
              <a:buFont typeface="Arial" panose="020B0604020202020204" pitchFamily="34" charset="0"/>
              <a:buChar char="•"/>
            </a:pP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20873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Analyst-In-The-Loop</a:t>
            </a:r>
          </a:p>
        </p:txBody>
      </p:sp>
      <p:pic>
        <p:nvPicPr>
          <p:cNvPr id="2049" name="Picture 1" descr="page3image36168848">
            <a:extLst>
              <a:ext uri="{FF2B5EF4-FFF2-40B4-BE49-F238E27FC236}">
                <a16:creationId xmlns:a16="http://schemas.microsoft.com/office/drawing/2014/main" id="{4052BA13-270C-5A43-8185-189569145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065" y="1777350"/>
            <a:ext cx="3635870" cy="317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2813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Demos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Prophet Basics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Prophet </a:t>
            </a:r>
            <a:r>
              <a:rPr lang="de-DE" sz="2000"/>
              <a:t>Advanced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06253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B6FA20EB-6E5B-6046-A480-F4D7C22C423C}"/>
              </a:ext>
            </a:extLst>
          </p:cNvPr>
          <p:cNvSpPr txBox="1">
            <a:spLocks/>
          </p:cNvSpPr>
          <p:nvPr/>
        </p:nvSpPr>
        <p:spPr>
          <a:xfrm>
            <a:off x="1907630" y="1201270"/>
            <a:ext cx="5761038" cy="79211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A3C8C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5pPr>
            <a:lvl6pPr marL="609585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6pPr>
            <a:lvl7pPr marL="121917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7pPr>
            <a:lvl8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8pPr>
            <a:lvl9pPr marL="2438339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4C92"/>
                </a:solidFill>
                <a:latin typeface="Arial" charset="0"/>
              </a:defRPr>
            </a:lvl9pPr>
          </a:lstStyle>
          <a:p>
            <a:r>
              <a:rPr lang="de-DE" kern="0" dirty="0"/>
              <a:t>Quellen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41B5B47C-B6A7-E941-8C80-72E14D5DDD64}"/>
              </a:ext>
            </a:extLst>
          </p:cNvPr>
          <p:cNvSpPr txBox="1">
            <a:spLocks/>
          </p:cNvSpPr>
          <p:nvPr/>
        </p:nvSpPr>
        <p:spPr>
          <a:xfrm>
            <a:off x="1907630" y="1921370"/>
            <a:ext cx="6624920" cy="29527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20000"/>
              <a:buFont typeface="Calibri" panose="020F0502020204030204" pitchFamily="34" charset="0"/>
              <a:buNone/>
              <a:defRPr sz="14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266700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4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534988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801688" indent="-266700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069975" indent="-268288" algn="l" rtl="0" eaLnBrk="1" fontAlgn="base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A3C8C"/>
              </a:buClr>
              <a:buSzPct val="150000"/>
              <a:buFont typeface="Helvetica" pitchFamily="2" charset="0"/>
              <a:buChar char="●"/>
              <a:tabLst/>
              <a:defRPr sz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335271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6pPr>
            <a:lvl7pPr marL="3962301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7pPr>
            <a:lvl8pPr marL="4571886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8pPr>
            <a:lvl9pPr marL="5181470" indent="-304792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67">
                <a:solidFill>
                  <a:srgbClr val="004C92"/>
                </a:solidFill>
                <a:latin typeface="+mn-l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STAN: </a:t>
            </a:r>
            <a:r>
              <a:rPr lang="de-DE" sz="2000" dirty="0">
                <a:hlinkClick r:id="rId2"/>
              </a:rPr>
              <a:t>https://mc-stan.org/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Prophet: </a:t>
            </a:r>
            <a:r>
              <a:rPr lang="de-DE" sz="2000" dirty="0">
                <a:hlinkClick r:id="rId3"/>
              </a:rPr>
              <a:t>https://facebook.github.io/prophet/</a:t>
            </a:r>
            <a:endParaRPr lang="de-D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Paper: </a:t>
            </a:r>
            <a:r>
              <a:rPr lang="de-DE" sz="2000" dirty="0">
                <a:hlinkClick r:id="rId4"/>
              </a:rPr>
              <a:t>https://peerj.com/preprints/3190/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89498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Präsentationsvorlage_Kunde-Projekt_jjjj-mm-tt_Vorlage_V1.1">
  <a:themeElements>
    <a:clrScheme name="Benutzerdefinier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A3C8C"/>
      </a:hlink>
      <a:folHlink>
        <a:srgbClr val="0A3C8C"/>
      </a:folHlink>
    </a:clrScheme>
    <a:fontScheme name="n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n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196</Words>
  <Application>Microsoft Macintosh PowerPoint</Application>
  <PresentationFormat>Bildschirmpräsentation (16:10)</PresentationFormat>
  <Paragraphs>41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Calibri</vt:lpstr>
      <vt:lpstr>Arial</vt:lpstr>
      <vt:lpstr>Verdana</vt:lpstr>
      <vt:lpstr>Helvetica</vt:lpstr>
      <vt:lpstr>Präsentationsvorlage_Kunde-Projekt_jjjj-mm-tt_Vorlage_V1.1</vt:lpstr>
      <vt:lpstr>Forecasting mit Facebook Prophet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Vielen Dank.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Matthias Staps</dc:creator>
  <cp:lastModifiedBy>Microsoft Office User</cp:lastModifiedBy>
  <cp:revision>864</cp:revision>
  <dcterms:created xsi:type="dcterms:W3CDTF">2012-08-15T13:17:35Z</dcterms:created>
  <dcterms:modified xsi:type="dcterms:W3CDTF">2019-11-15T11:56:47Z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1.1</vt:lpwstr>
  </property>
  <property fmtid="{D5CDD505-2E9C-101B-9397-08002B2CF9AE}" pid="3" name="Präsenationsdatum">
    <vt:lpwstr>dd.mm.yyy</vt:lpwstr>
  </property>
</Properties>
</file>